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8.jpg" ContentType="image/jpg"/>
  <Override PartName="/ppt/media/image13.jpg" ContentType="image/jpg"/>
  <Override PartName="/ppt/media/image14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70" r:id="rId8"/>
    <p:sldId id="269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6" r:id="rId20"/>
    <p:sldId id="265" r:id="rId21"/>
    <p:sldId id="263" r:id="rId22"/>
    <p:sldId id="26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8/18/2015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49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8/18/2015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33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4417D6-004E-4F67-B280-7790C4EBD8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AF6526-0196-4447-A2EF-B8DABD7B9E4B}" type="datetimeFigureOut">
              <a:rPr lang="zh-TW" altLang="en-US" smtClean="0"/>
              <a:t>2015/8/18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dm.itri.org.tw/enews/epaper/10308/img/e01_mcl_p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.tw/url?sa=i&amp;rct=j&amp;q=&amp;esrc=s&amp;source=images&amp;cd=&amp;cad=rja&amp;uact=8&amp;ved=0CAcQjRxqFQoTCPCF2rPD5MYCFWNgpgodtHAA3A&amp;url=http://www.searchouse.net/op/arch?bid%3D813-%E3%80%8A%E4%BA%9E%E6%B4%B2%E5%BB%BA%E7%AF%89Case%20studies%E3%80%8B%E9%80%83%E9%9B%A2%E5%9F%8E%E5%B8%82%EF%BC%8C%E8%88%87%E6%B9%96%E6%B3%8A%E5%90%8C%E5%B1%85%E7%9A%84%E5%81%87%E6%97%A5%E5%B0%8F%E5%B1%8B&amp;ei=zjGqVfDmA-PAmQW04YHgDQ&amp;psig=AFQjCNEJX18UKUYXNXiPC2GV-OlNTS2kKg&amp;ust=1437302922264651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352929" cy="1149112"/>
          </a:xfrm>
        </p:spPr>
        <p:txBody>
          <a:bodyPr/>
          <a:lstStyle/>
          <a:p>
            <a:r>
              <a:rPr lang="zh-TW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透明玻璃</a:t>
            </a:r>
            <a:r>
              <a:rPr lang="zh-TW" altLang="zh-TW" sz="4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奈</a:t>
            </a:r>
            <a:r>
              <a:rPr lang="zh-TW" altLang="zh-TW" sz="40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r>
              <a:rPr lang="zh-TW" altLang="en-US" sz="40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高透光</a:t>
            </a:r>
            <a:r>
              <a:rPr lang="zh-TW" altLang="zh-TW" sz="40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隔熱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膜</a:t>
            </a:r>
            <a:r>
              <a:rPr lang="zh-TW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之效益</a:t>
            </a:r>
            <a:endParaRPr lang="zh-TW" altLang="en-US" sz="40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5" y="3212976"/>
            <a:ext cx="2598217" cy="30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947" y="651690"/>
            <a:ext cx="3045989" cy="28493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ct val="99900"/>
              </a:lnSpc>
            </a:pPr>
            <a:r>
              <a:rPr lang="en-US" altLang="zh-TW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0 MM</a:t>
            </a:r>
            <a:r>
              <a:rPr lang="zh-TW" altLang="en-US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測試案例 </a:t>
            </a:r>
            <a:r>
              <a:rPr lang="en-US" altLang="zh-TW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 </a:t>
            </a:r>
            <a:r>
              <a:rPr lang="zh-TW" altLang="en-US" sz="2400" spc="-13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溫度計裝置在</a:t>
            </a:r>
            <a:r>
              <a:rPr lang="zh-TW" altLang="en-US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測量</a:t>
            </a:r>
            <a:r>
              <a:rPr lang="zh-TW" altLang="en-US" sz="2400" spc="-13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窗口，</a:t>
            </a:r>
            <a:r>
              <a:rPr lang="zh-TW" altLang="en-US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熱電偶插入</a:t>
            </a:r>
            <a:r>
              <a:rPr lang="zh-TW" altLang="en-US" sz="2400" spc="-13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泡沫板，測量與玻璃接觸點的</a:t>
            </a:r>
            <a:r>
              <a:rPr lang="zh-TW" altLang="en-US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溫度（</a:t>
            </a:r>
            <a:r>
              <a:rPr lang="en-US" altLang="zh-TW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2-</a:t>
            </a:r>
            <a:r>
              <a:rPr lang="zh-TW" altLang="en-US" sz="2400" spc="-13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兩側封鎖，以防止外部空氣運動）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36" y="188640"/>
            <a:ext cx="4176464" cy="640871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文字方塊 3"/>
          <p:cNvSpPr txBox="1"/>
          <p:nvPr/>
        </p:nvSpPr>
        <p:spPr>
          <a:xfrm>
            <a:off x="4644008" y="42930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熱電偶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968263" y="4012763"/>
            <a:ext cx="7527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706814" y="18469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溫度計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706814" y="2216312"/>
            <a:ext cx="375775" cy="3485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604955" y="9087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泡沫板</a:t>
            </a:r>
            <a:endParaRPr lang="zh-TW" altLang="en-US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496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586" y="788608"/>
            <a:ext cx="2749173" cy="27460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ct val="99900"/>
              </a:lnSpc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7991" y="494190"/>
            <a:ext cx="3632974" cy="602163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矩形 3"/>
          <p:cNvSpPr/>
          <p:nvPr/>
        </p:nvSpPr>
        <p:spPr>
          <a:xfrm>
            <a:off x="251520" y="908720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400MM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測試案例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溫度計裝置在測量窗口，熱電偶插入泡沫板，測量與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玻璃相隔之間的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兩側封鎖，以防止外部空氣運動）</a:t>
            </a:r>
          </a:p>
        </p:txBody>
      </p:sp>
    </p:spTree>
    <p:extLst>
      <p:ext uri="{BB962C8B-B14F-4D97-AF65-F5344CB8AC3E}">
        <p14:creationId xmlns:p14="http://schemas.microsoft.com/office/powerpoint/2010/main" val="11462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826" y="788608"/>
            <a:ext cx="3025556" cy="2441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ct val="99900"/>
              </a:lnSpc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99241" y="559198"/>
            <a:ext cx="3510487" cy="5852905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矩形 3"/>
          <p:cNvSpPr/>
          <p:nvPr/>
        </p:nvSpPr>
        <p:spPr>
          <a:xfrm>
            <a:off x="323528" y="1132342"/>
            <a:ext cx="28101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1000MM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測試案例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溫度計裝置在測量窗口，熱電偶插入泡沫板，測量與玻璃相隔之間的溫度（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兩側封鎖，以防止外部空氣運動）</a:t>
            </a:r>
          </a:p>
        </p:txBody>
      </p:sp>
    </p:spTree>
    <p:extLst>
      <p:ext uri="{BB962C8B-B14F-4D97-AF65-F5344CB8AC3E}">
        <p14:creationId xmlns:p14="http://schemas.microsoft.com/office/powerpoint/2010/main" val="23790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947" y="792454"/>
            <a:ext cx="3534884" cy="620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ts val="2306"/>
              </a:lnSpc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2621" y="1669765"/>
            <a:ext cx="3755460" cy="3203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3184" y="1146985"/>
            <a:ext cx="3077857" cy="4967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矩形 4"/>
          <p:cNvSpPr/>
          <p:nvPr/>
        </p:nvSpPr>
        <p:spPr>
          <a:xfrm>
            <a:off x="755576" y="418952"/>
            <a:ext cx="5016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泡沫板窗口板可看見熱電偶板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3203848" y="880617"/>
            <a:ext cx="792088" cy="2476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6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168" y="509206"/>
            <a:ext cx="7227232" cy="4616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2800" spc="35" dirty="0">
                <a:latin typeface="Calibri"/>
                <a:cs typeface="Calibri"/>
              </a:rPr>
              <a:t>M</a:t>
            </a:r>
            <a:r>
              <a:rPr sz="2800" spc="4" dirty="0">
                <a:latin typeface="Calibri"/>
                <a:cs typeface="Calibri"/>
              </a:rPr>
              <a:t>e</a:t>
            </a:r>
            <a:r>
              <a:rPr sz="2800" spc="39" dirty="0">
                <a:latin typeface="Calibri"/>
                <a:cs typeface="Calibri"/>
              </a:rPr>
              <a:t>a</a:t>
            </a:r>
            <a:r>
              <a:rPr sz="2800" spc="22" dirty="0">
                <a:latin typeface="Calibri"/>
                <a:cs typeface="Calibri"/>
              </a:rPr>
              <a:t>su</a:t>
            </a:r>
            <a:r>
              <a:rPr sz="2800" spc="13" dirty="0">
                <a:latin typeface="Calibri"/>
                <a:cs typeface="Calibri"/>
              </a:rPr>
              <a:t>r</a:t>
            </a:r>
            <a:r>
              <a:rPr sz="2800" spc="-4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m</a:t>
            </a:r>
            <a:r>
              <a:rPr sz="2800" spc="4" dirty="0">
                <a:latin typeface="Calibri"/>
                <a:cs typeface="Calibri"/>
              </a:rPr>
              <a:t>e</a:t>
            </a:r>
            <a:r>
              <a:rPr sz="2800" spc="22" dirty="0">
                <a:latin typeface="Calibri"/>
                <a:cs typeface="Calibri"/>
              </a:rPr>
              <a:t>n</a:t>
            </a:r>
            <a:r>
              <a:rPr sz="2800" spc="26" dirty="0">
                <a:latin typeface="Calibri"/>
                <a:cs typeface="Calibri"/>
              </a:rPr>
              <a:t>t </a:t>
            </a:r>
            <a:r>
              <a:rPr sz="2800" spc="22" dirty="0">
                <a:latin typeface="Calibri"/>
                <a:cs typeface="Calibri"/>
              </a:rPr>
              <a:t>D</a:t>
            </a:r>
            <a:r>
              <a:rPr sz="2800" spc="26" dirty="0">
                <a:latin typeface="Calibri"/>
                <a:cs typeface="Calibri"/>
              </a:rPr>
              <a:t>a</a:t>
            </a:r>
            <a:r>
              <a:rPr sz="2800" spc="31" dirty="0">
                <a:latin typeface="Calibri"/>
                <a:cs typeface="Calibri"/>
              </a:rPr>
              <a:t>t</a:t>
            </a:r>
            <a:r>
              <a:rPr sz="2800" spc="39" dirty="0">
                <a:latin typeface="Calibri"/>
                <a:cs typeface="Calibri"/>
              </a:rPr>
              <a:t>a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9" dirty="0">
                <a:latin typeface="Calibri"/>
                <a:cs typeface="Calibri"/>
              </a:rPr>
              <a:t>T</a:t>
            </a:r>
            <a:r>
              <a:rPr sz="2800" spc="39" dirty="0">
                <a:latin typeface="Calibri"/>
                <a:cs typeface="Calibri"/>
              </a:rPr>
              <a:t>a</a:t>
            </a:r>
            <a:r>
              <a:rPr sz="2800" spc="57" dirty="0">
                <a:latin typeface="Calibri"/>
                <a:cs typeface="Calibri"/>
              </a:rPr>
              <a:t>k</a:t>
            </a:r>
            <a:r>
              <a:rPr sz="2800" spc="4" dirty="0">
                <a:latin typeface="Calibri"/>
                <a:cs typeface="Calibri"/>
              </a:rPr>
              <a:t>e</a:t>
            </a:r>
            <a:r>
              <a:rPr sz="2800" spc="26" dirty="0">
                <a:latin typeface="Calibri"/>
                <a:cs typeface="Calibri"/>
              </a:rPr>
              <a:t>n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spc="31" dirty="0">
                <a:latin typeface="Calibri"/>
                <a:cs typeface="Calibri"/>
              </a:rPr>
              <a:t>o</a:t>
            </a:r>
            <a:r>
              <a:rPr sz="2800" spc="26" dirty="0">
                <a:latin typeface="Calibri"/>
                <a:cs typeface="Calibri"/>
              </a:rPr>
              <a:t>n</a:t>
            </a:r>
            <a:r>
              <a:rPr sz="2800" spc="-9" dirty="0">
                <a:latin typeface="Calibri"/>
                <a:cs typeface="Calibri"/>
              </a:rPr>
              <a:t> 4</a:t>
            </a:r>
            <a:r>
              <a:rPr sz="2800" spc="26" baseline="26455" dirty="0">
                <a:latin typeface="Calibri"/>
                <a:cs typeface="Calibri"/>
              </a:rPr>
              <a:t>th </a:t>
            </a:r>
            <a:r>
              <a:rPr sz="2800" spc="-302" baseline="26455" dirty="0">
                <a:latin typeface="Calibri"/>
                <a:cs typeface="Calibri"/>
              </a:rPr>
              <a:t> </a:t>
            </a:r>
            <a:r>
              <a:rPr sz="2800" spc="61" dirty="0">
                <a:latin typeface="Calibri"/>
                <a:cs typeface="Calibri"/>
              </a:rPr>
              <a:t>A</a:t>
            </a:r>
            <a:r>
              <a:rPr sz="2800" spc="9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9" dirty="0">
                <a:latin typeface="Calibri"/>
                <a:cs typeface="Calibri"/>
              </a:rPr>
              <a:t>u</a:t>
            </a:r>
            <a:r>
              <a:rPr sz="2800" spc="22" dirty="0">
                <a:latin typeface="Calibri"/>
                <a:cs typeface="Calibri"/>
              </a:rPr>
              <a:t>s</a:t>
            </a:r>
            <a:r>
              <a:rPr sz="2800" spc="26" dirty="0">
                <a:latin typeface="Calibri"/>
                <a:cs typeface="Calibri"/>
              </a:rPr>
              <a:t>t </a:t>
            </a:r>
            <a:r>
              <a:rPr sz="2800" spc="-4" dirty="0">
                <a:latin typeface="Calibri"/>
                <a:cs typeface="Calibri"/>
              </a:rPr>
              <a:t>201</a:t>
            </a:r>
            <a:r>
              <a:rPr sz="2800" dirty="0">
                <a:latin typeface="Calibri"/>
                <a:cs typeface="Calibri"/>
              </a:rPr>
              <a:t>5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2514" y="1438772"/>
            <a:ext cx="1064809" cy="3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>
              <a:lnSpc>
                <a:spcPts val="2525"/>
              </a:lnSpc>
            </a:pPr>
            <a:r>
              <a:rPr sz="2100" spc="-4" dirty="0">
                <a:latin typeface="微軟正黑體 Light"/>
                <a:cs typeface="微軟正黑體 Light"/>
              </a:rPr>
              <a:t>当日温</a:t>
            </a:r>
            <a:r>
              <a:rPr sz="2100" dirty="0">
                <a:latin typeface="微軟正黑體 Light"/>
                <a:cs typeface="微軟正黑體 Light"/>
              </a:rPr>
              <a:t>度</a:t>
            </a:r>
            <a:endParaRPr sz="2100">
              <a:latin typeface="微軟正黑體 Light"/>
              <a:cs typeface="微軟正黑體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5168" y="2061162"/>
            <a:ext cx="7079606" cy="2092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24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495" y="777700"/>
            <a:ext cx="6156996" cy="6892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/>
            <a:endParaRPr sz="2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1376" y="3303099"/>
            <a:ext cx="2368997" cy="2189308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5440" y="3303099"/>
            <a:ext cx="2525346" cy="2132600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1983" y="3303099"/>
            <a:ext cx="2310347" cy="2150580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2494" y="6171907"/>
            <a:ext cx="5125853" cy="3002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no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</a:t>
            </a:r>
            <a:r>
              <a:rPr spc="-4" dirty="0">
                <a:latin typeface="Calibri"/>
                <a:cs typeface="Calibri"/>
              </a:rPr>
              <a:t>ea</a:t>
            </a:r>
            <a:r>
              <a:rPr dirty="0">
                <a:latin typeface="Calibri"/>
                <a:cs typeface="Calibri"/>
              </a:rPr>
              <a:t>t </a:t>
            </a:r>
            <a:r>
              <a:rPr spc="-4" dirty="0">
                <a:latin typeface="Calibri"/>
                <a:cs typeface="Calibri"/>
              </a:rPr>
              <a:t>ref</a:t>
            </a:r>
            <a:r>
              <a:rPr spc="-9"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ct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spc="-9" dirty="0">
                <a:latin typeface="Calibri"/>
                <a:cs typeface="Calibri"/>
              </a:rPr>
              <a:t>il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t 0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nce 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eas</a:t>
            </a:r>
            <a:r>
              <a:rPr dirty="0">
                <a:latin typeface="Calibri"/>
                <a:cs typeface="Calibri"/>
              </a:rPr>
              <a:t>u</a:t>
            </a:r>
            <a:r>
              <a:rPr spc="4" dirty="0">
                <a:latin typeface="Calibri"/>
                <a:cs typeface="Calibri"/>
              </a:rPr>
              <a:t>r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nt.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2495" y="5618705"/>
            <a:ext cx="6931304" cy="576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dirty="0">
                <a:latin typeface="Calibri"/>
                <a:cs typeface="Calibri"/>
              </a:rPr>
              <a:t>Ob</a:t>
            </a:r>
            <a:r>
              <a:rPr spc="-4" dirty="0">
                <a:latin typeface="Calibri"/>
                <a:cs typeface="Calibri"/>
              </a:rPr>
              <a:t>ser</a:t>
            </a:r>
            <a:r>
              <a:rPr spc="-9" dirty="0">
                <a:latin typeface="Calibri"/>
                <a:cs typeface="Calibri"/>
              </a:rPr>
              <a:t>v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n:</a:t>
            </a:r>
            <a:endParaRPr>
              <a:latin typeface="Calibri"/>
              <a:cs typeface="Calibri"/>
            </a:endParaRPr>
          </a:p>
          <a:p>
            <a:pPr marL="11135"/>
            <a:r>
              <a:rPr spc="-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h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pc="4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NOT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pc="-18" dirty="0">
                <a:latin typeface="Calibri"/>
                <a:cs typeface="Calibri"/>
              </a:rPr>
              <a:t>m</a:t>
            </a:r>
            <a:r>
              <a:rPr spc="-13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ch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p</a:t>
            </a:r>
            <a:r>
              <a:rPr spc="-4" dirty="0">
                <a:latin typeface="Calibri"/>
                <a:cs typeface="Calibri"/>
              </a:rPr>
              <a:t>era</a:t>
            </a:r>
            <a:r>
              <a:rPr dirty="0">
                <a:latin typeface="Calibri"/>
                <a:cs typeface="Calibri"/>
              </a:rPr>
              <a:t>tu</a:t>
            </a:r>
            <a:r>
              <a:rPr spc="-4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 ch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spc="-13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ge </a:t>
            </a:r>
            <a:r>
              <a:rPr spc="-9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0</a:t>
            </a:r>
            <a:r>
              <a:rPr spc="-9" dirty="0">
                <a:latin typeface="Calibri"/>
                <a:cs typeface="Calibri"/>
              </a:rPr>
              <a:t>%</a:t>
            </a:r>
            <a:r>
              <a:rPr dirty="0">
                <a:latin typeface="Calibri"/>
                <a:cs typeface="Calibri"/>
              </a:rPr>
              <a:t>)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w</a:t>
            </a:r>
            <a:r>
              <a:rPr spc="-4" dirty="0">
                <a:latin typeface="Calibri"/>
                <a:cs typeface="Calibri"/>
              </a:rPr>
              <a:t>ee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tu</a:t>
            </a:r>
            <a:r>
              <a:rPr spc="-13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nd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af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 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spc="-13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p</a:t>
            </a:r>
            <a:r>
              <a:rPr spc="-9" dirty="0">
                <a:latin typeface="Calibri"/>
                <a:cs typeface="Calibri"/>
              </a:rPr>
              <a:t>li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d</a:t>
            </a:r>
            <a:endParaRPr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28903" y="1590927"/>
          <a:ext cx="6988384" cy="908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3482"/>
                <a:gridCol w="1403262"/>
                <a:gridCol w="1288559"/>
                <a:gridCol w="1273081"/>
              </a:tblGrid>
              <a:tr h="43219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476445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22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39.6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39.6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39.6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423702" y="459126"/>
            <a:ext cx="5884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玻璃與泡沫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板接觸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0mm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距離的溫度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04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377" y="3238092"/>
            <a:ext cx="2400260" cy="2223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2008" y="3238092"/>
            <a:ext cx="2587899" cy="2157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2037" y="3238092"/>
            <a:ext cx="2392448" cy="2176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2495" y="5618705"/>
            <a:ext cx="6916100" cy="853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dirty="0">
                <a:latin typeface="Calibri"/>
                <a:cs typeface="Calibri"/>
              </a:rPr>
              <a:t>Ob</a:t>
            </a:r>
            <a:r>
              <a:rPr spc="-4" dirty="0">
                <a:latin typeface="Calibri"/>
                <a:cs typeface="Calibri"/>
              </a:rPr>
              <a:t>ser</a:t>
            </a:r>
            <a:r>
              <a:rPr spc="-9" dirty="0">
                <a:latin typeface="Calibri"/>
                <a:cs typeface="Calibri"/>
              </a:rPr>
              <a:t>v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n:</a:t>
            </a:r>
            <a:endParaRPr>
              <a:latin typeface="Calibri"/>
              <a:cs typeface="Calibri"/>
            </a:endParaRPr>
          </a:p>
          <a:p>
            <a:pPr marL="11135" marR="11135"/>
            <a:r>
              <a:rPr spc="-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he 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p</a:t>
            </a:r>
            <a:r>
              <a:rPr spc="-4" dirty="0">
                <a:latin typeface="Calibri"/>
                <a:cs typeface="Calibri"/>
              </a:rPr>
              <a:t>era</a:t>
            </a:r>
            <a:r>
              <a:rPr dirty="0">
                <a:latin typeface="Calibri"/>
                <a:cs typeface="Calibri"/>
              </a:rPr>
              <a:t>t</a:t>
            </a:r>
            <a:r>
              <a:rPr spc="9" dirty="0">
                <a:latin typeface="Calibri"/>
                <a:cs typeface="Calibri"/>
              </a:rPr>
              <a:t>u</a:t>
            </a:r>
            <a:r>
              <a:rPr spc="-4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 ch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spc="-13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ge </a:t>
            </a:r>
            <a:r>
              <a:rPr spc="-13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p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9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8</a:t>
            </a:r>
            <a:r>
              <a:rPr spc="-18" dirty="0">
                <a:latin typeface="Calibri"/>
                <a:cs typeface="Calibri"/>
              </a:rPr>
              <a:t>.</a:t>
            </a:r>
            <a:r>
              <a:rPr dirty="0">
                <a:latin typeface="Calibri"/>
                <a:cs typeface="Calibri"/>
              </a:rPr>
              <a:t>6</a:t>
            </a:r>
            <a:r>
              <a:rPr spc="-9" dirty="0">
                <a:latin typeface="Calibri"/>
                <a:cs typeface="Calibri"/>
              </a:rPr>
              <a:t>%</a:t>
            </a:r>
            <a:r>
              <a:rPr dirty="0">
                <a:latin typeface="Calibri"/>
                <a:cs typeface="Calibri"/>
              </a:rPr>
              <a:t>)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w</a:t>
            </a:r>
            <a:r>
              <a:rPr spc="-4" dirty="0">
                <a:latin typeface="Calibri"/>
                <a:cs typeface="Calibri"/>
              </a:rPr>
              <a:t>ee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tu</a:t>
            </a:r>
            <a:r>
              <a:rPr spc="-4" dirty="0">
                <a:latin typeface="Calibri"/>
                <a:cs typeface="Calibri"/>
              </a:rPr>
              <a:t>ra</a:t>
            </a:r>
            <a:r>
              <a:rPr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nd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af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 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pp</a:t>
            </a:r>
            <a:r>
              <a:rPr spc="-9" dirty="0">
                <a:latin typeface="Calibri"/>
                <a:cs typeface="Calibri"/>
              </a:rPr>
              <a:t>li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d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no h</a:t>
            </a:r>
            <a:r>
              <a:rPr spc="-4" dirty="0">
                <a:latin typeface="Calibri"/>
                <a:cs typeface="Calibri"/>
              </a:rPr>
              <a:t>ea</a:t>
            </a:r>
            <a:r>
              <a:rPr dirty="0">
                <a:latin typeface="Calibri"/>
                <a:cs typeface="Calibri"/>
              </a:rPr>
              <a:t>t </a:t>
            </a:r>
            <a:r>
              <a:rPr spc="-4" dirty="0">
                <a:latin typeface="Calibri"/>
                <a:cs typeface="Calibri"/>
              </a:rPr>
              <a:t>ref</a:t>
            </a:r>
            <a:r>
              <a:rPr spc="-9"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c</a:t>
            </a:r>
            <a:r>
              <a:rPr spc="9"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spc="-9" dirty="0">
                <a:latin typeface="Calibri"/>
                <a:cs typeface="Calibri"/>
              </a:rPr>
              <a:t>il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t 400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pc="-18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nce 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spc="9" dirty="0">
                <a:latin typeface="Calibri"/>
                <a:cs typeface="Calibri"/>
              </a:rPr>
              <a:t>e</a:t>
            </a:r>
            <a:r>
              <a:rPr spc="-4" dirty="0">
                <a:latin typeface="Calibri"/>
                <a:cs typeface="Calibri"/>
              </a:rPr>
              <a:t>as</a:t>
            </a:r>
            <a:r>
              <a:rPr dirty="0">
                <a:latin typeface="Calibri"/>
                <a:cs typeface="Calibri"/>
              </a:rPr>
              <a:t>u</a:t>
            </a:r>
            <a:r>
              <a:rPr spc="-4" dirty="0">
                <a:latin typeface="Calibri"/>
                <a:cs typeface="Calibri"/>
              </a:rPr>
              <a:t>re</a:t>
            </a:r>
            <a:r>
              <a:rPr spc="4"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nt.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494" y="764791"/>
            <a:ext cx="6420348" cy="6760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ts val="2516"/>
              </a:lnSpc>
            </a:pPr>
            <a:endParaRPr sz="21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05110" y="1590927"/>
          <a:ext cx="7112180" cy="969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524"/>
                <a:gridCol w="1396746"/>
                <a:gridCol w="1343944"/>
                <a:gridCol w="1392966"/>
              </a:tblGrid>
              <a:tr h="432197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537297"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40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35.9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36.6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39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596200" y="580125"/>
            <a:ext cx="545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玻璃與泡沫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400mm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</a:p>
        </p:txBody>
      </p:sp>
    </p:spTree>
    <p:extLst>
      <p:ext uri="{BB962C8B-B14F-4D97-AF65-F5344CB8AC3E}">
        <p14:creationId xmlns:p14="http://schemas.microsoft.com/office/powerpoint/2010/main" val="103282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738" y="777700"/>
            <a:ext cx="6420348" cy="6892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/>
            <a:endParaRPr sz="2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1377" y="3043098"/>
            <a:ext cx="2524063" cy="244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9229" y="3043098"/>
            <a:ext cx="2522753" cy="2417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5772" y="3043098"/>
            <a:ext cx="2320773" cy="235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2495" y="5552315"/>
            <a:ext cx="6861801" cy="853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dirty="0">
                <a:latin typeface="Calibri"/>
                <a:cs typeface="Calibri"/>
              </a:rPr>
              <a:t>Ob</a:t>
            </a:r>
            <a:r>
              <a:rPr spc="-4" dirty="0">
                <a:latin typeface="Calibri"/>
                <a:cs typeface="Calibri"/>
              </a:rPr>
              <a:t>ser</a:t>
            </a:r>
            <a:r>
              <a:rPr spc="-9" dirty="0">
                <a:latin typeface="Calibri"/>
                <a:cs typeface="Calibri"/>
              </a:rPr>
              <a:t>v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n:</a:t>
            </a:r>
            <a:endParaRPr>
              <a:latin typeface="Calibri"/>
              <a:cs typeface="Calibri"/>
            </a:endParaRPr>
          </a:p>
          <a:p>
            <a:pPr marL="11135" marR="11135"/>
            <a:r>
              <a:rPr spc="-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he 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p</a:t>
            </a:r>
            <a:r>
              <a:rPr spc="-4" dirty="0">
                <a:latin typeface="Calibri"/>
                <a:cs typeface="Calibri"/>
              </a:rPr>
              <a:t>era</a:t>
            </a:r>
            <a:r>
              <a:rPr dirty="0">
                <a:latin typeface="Calibri"/>
                <a:cs typeface="Calibri"/>
              </a:rPr>
              <a:t>t</a:t>
            </a:r>
            <a:r>
              <a:rPr spc="9" dirty="0">
                <a:latin typeface="Calibri"/>
                <a:cs typeface="Calibri"/>
              </a:rPr>
              <a:t>u</a:t>
            </a:r>
            <a:r>
              <a:rPr spc="-4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 ch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spc="-13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ge </a:t>
            </a:r>
            <a:r>
              <a:rPr spc="-13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p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9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11</a:t>
            </a:r>
            <a:r>
              <a:rPr spc="-9" dirty="0">
                <a:latin typeface="Calibri"/>
                <a:cs typeface="Calibri"/>
              </a:rPr>
              <a:t>%</a:t>
            </a:r>
            <a:r>
              <a:rPr dirty="0">
                <a:latin typeface="Calibri"/>
                <a:cs typeface="Calibri"/>
              </a:rPr>
              <a:t>)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w</a:t>
            </a:r>
            <a:r>
              <a:rPr spc="-13" dirty="0">
                <a:latin typeface="Calibri"/>
                <a:cs typeface="Calibri"/>
              </a:rPr>
              <a:t>e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tu</a:t>
            </a:r>
            <a:r>
              <a:rPr spc="-4" dirty="0">
                <a:latin typeface="Calibri"/>
                <a:cs typeface="Calibri"/>
              </a:rPr>
              <a:t>ra</a:t>
            </a:r>
            <a:r>
              <a:rPr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nd</a:t>
            </a:r>
            <a:r>
              <a:rPr spc="-4" dirty="0">
                <a:latin typeface="Calibri"/>
                <a:cs typeface="Calibri"/>
              </a:rPr>
              <a:t> af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 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pp</a:t>
            </a:r>
            <a:r>
              <a:rPr spc="-9" dirty="0">
                <a:latin typeface="Calibri"/>
                <a:cs typeface="Calibri"/>
              </a:rPr>
              <a:t>li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d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no h</a:t>
            </a:r>
            <a:r>
              <a:rPr spc="-4" dirty="0">
                <a:latin typeface="Calibri"/>
                <a:cs typeface="Calibri"/>
              </a:rPr>
              <a:t>ea</a:t>
            </a:r>
            <a:r>
              <a:rPr dirty="0">
                <a:latin typeface="Calibri"/>
                <a:cs typeface="Calibri"/>
              </a:rPr>
              <a:t>t </a:t>
            </a:r>
            <a:r>
              <a:rPr spc="-4" dirty="0">
                <a:latin typeface="Calibri"/>
                <a:cs typeface="Calibri"/>
              </a:rPr>
              <a:t>ref</a:t>
            </a:r>
            <a:r>
              <a:rPr spc="-9"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c</a:t>
            </a:r>
            <a:r>
              <a:rPr spc="9"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spc="-9" dirty="0">
                <a:latin typeface="Calibri"/>
                <a:cs typeface="Calibri"/>
              </a:rPr>
              <a:t>il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t 700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pc="-18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nce 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spc="9" dirty="0">
                <a:latin typeface="Calibri"/>
                <a:cs typeface="Calibri"/>
              </a:rPr>
              <a:t>e</a:t>
            </a:r>
            <a:r>
              <a:rPr spc="-4" dirty="0">
                <a:latin typeface="Calibri"/>
                <a:cs typeface="Calibri"/>
              </a:rPr>
              <a:t>as</a:t>
            </a:r>
            <a:r>
              <a:rPr dirty="0">
                <a:latin typeface="Calibri"/>
                <a:cs typeface="Calibri"/>
              </a:rPr>
              <a:t>u</a:t>
            </a:r>
            <a:r>
              <a:rPr spc="-4" dirty="0">
                <a:latin typeface="Calibri"/>
                <a:cs typeface="Calibri"/>
              </a:rPr>
              <a:t>re</a:t>
            </a:r>
            <a:r>
              <a:rPr spc="4"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nt.</a:t>
            </a:r>
            <a:endParaRPr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05110" y="1590927"/>
          <a:ext cx="7112180" cy="969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524"/>
                <a:gridCol w="1396746"/>
                <a:gridCol w="1343944"/>
                <a:gridCol w="1392966"/>
              </a:tblGrid>
              <a:tr h="432197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537297"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70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34.3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35.8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38.3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835696" y="593034"/>
            <a:ext cx="5423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玻璃與泡沫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板距離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700mm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</a:p>
        </p:txBody>
      </p:sp>
    </p:spTree>
    <p:extLst>
      <p:ext uri="{BB962C8B-B14F-4D97-AF65-F5344CB8AC3E}">
        <p14:creationId xmlns:p14="http://schemas.microsoft.com/office/powerpoint/2010/main" val="269164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562" y="260648"/>
            <a:ext cx="5626968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6365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玻璃與泡沫板距離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700mm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的溫度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1376" y="3238092"/>
            <a:ext cx="2279077" cy="2157511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2887" y="3238092"/>
            <a:ext cx="2464110" cy="2132614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2036" y="3238092"/>
            <a:ext cx="2210015" cy="2157511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2495" y="5422313"/>
            <a:ext cx="7025785" cy="853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dirty="0">
                <a:latin typeface="Calibri"/>
                <a:cs typeface="Calibri"/>
              </a:rPr>
              <a:t>Ob</a:t>
            </a:r>
            <a:r>
              <a:rPr spc="-4" dirty="0">
                <a:latin typeface="Calibri"/>
                <a:cs typeface="Calibri"/>
              </a:rPr>
              <a:t>ser</a:t>
            </a:r>
            <a:r>
              <a:rPr spc="-9" dirty="0">
                <a:latin typeface="Calibri"/>
                <a:cs typeface="Calibri"/>
              </a:rPr>
              <a:t>v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n:</a:t>
            </a:r>
            <a:endParaRPr>
              <a:latin typeface="Calibri"/>
              <a:cs typeface="Calibri"/>
            </a:endParaRPr>
          </a:p>
          <a:p>
            <a:pPr marL="11135" marR="11135"/>
            <a:r>
              <a:rPr spc="-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he 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p</a:t>
            </a:r>
            <a:r>
              <a:rPr spc="-4" dirty="0">
                <a:latin typeface="Calibri"/>
                <a:cs typeface="Calibri"/>
              </a:rPr>
              <a:t>era</a:t>
            </a:r>
            <a:r>
              <a:rPr dirty="0">
                <a:latin typeface="Calibri"/>
                <a:cs typeface="Calibri"/>
              </a:rPr>
              <a:t>t</a:t>
            </a:r>
            <a:r>
              <a:rPr spc="9" dirty="0">
                <a:latin typeface="Calibri"/>
                <a:cs typeface="Calibri"/>
              </a:rPr>
              <a:t>u</a:t>
            </a:r>
            <a:r>
              <a:rPr spc="-4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 ch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spc="-13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ge </a:t>
            </a:r>
            <a:r>
              <a:rPr spc="-13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p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9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1</a:t>
            </a:r>
            <a:r>
              <a:rPr spc="-9" dirty="0">
                <a:latin typeface="Calibri"/>
                <a:cs typeface="Calibri"/>
              </a:rPr>
              <a:t>1</a:t>
            </a:r>
            <a:r>
              <a:rPr spc="-4" dirty="0">
                <a:latin typeface="Calibri"/>
                <a:cs typeface="Calibri"/>
              </a:rPr>
              <a:t>.</a:t>
            </a:r>
            <a:r>
              <a:rPr dirty="0">
                <a:latin typeface="Calibri"/>
                <a:cs typeface="Calibri"/>
              </a:rPr>
              <a:t>6</a:t>
            </a:r>
            <a:r>
              <a:rPr spc="-9" dirty="0">
                <a:latin typeface="Calibri"/>
                <a:cs typeface="Calibri"/>
              </a:rPr>
              <a:t>%</a:t>
            </a:r>
            <a:r>
              <a:rPr dirty="0">
                <a:latin typeface="Calibri"/>
                <a:cs typeface="Calibri"/>
              </a:rPr>
              <a:t>)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13"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w</a:t>
            </a:r>
            <a:r>
              <a:rPr spc="-4" dirty="0">
                <a:latin typeface="Calibri"/>
                <a:cs typeface="Calibri"/>
              </a:rPr>
              <a:t>ee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tu</a:t>
            </a:r>
            <a:r>
              <a:rPr spc="-4" dirty="0">
                <a:latin typeface="Calibri"/>
                <a:cs typeface="Calibri"/>
              </a:rPr>
              <a:t>ra</a:t>
            </a:r>
            <a:r>
              <a:rPr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af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 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pp</a:t>
            </a:r>
            <a:r>
              <a:rPr spc="-9" dirty="0">
                <a:latin typeface="Calibri"/>
                <a:cs typeface="Calibri"/>
              </a:rPr>
              <a:t>li</a:t>
            </a:r>
            <a:r>
              <a:rPr spc="9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d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no h</a:t>
            </a:r>
            <a:r>
              <a:rPr spc="-4" dirty="0">
                <a:latin typeface="Calibri"/>
                <a:cs typeface="Calibri"/>
              </a:rPr>
              <a:t>ea</a:t>
            </a:r>
            <a:r>
              <a:rPr dirty="0">
                <a:latin typeface="Calibri"/>
                <a:cs typeface="Calibri"/>
              </a:rPr>
              <a:t>t </a:t>
            </a:r>
            <a:r>
              <a:rPr spc="-4" dirty="0">
                <a:latin typeface="Calibri"/>
                <a:cs typeface="Calibri"/>
              </a:rPr>
              <a:t>ref</a:t>
            </a:r>
            <a:r>
              <a:rPr spc="-9"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c</a:t>
            </a:r>
            <a:r>
              <a:rPr spc="9" dirty="0">
                <a:latin typeface="Calibri"/>
                <a:cs typeface="Calibri"/>
              </a:rPr>
              <a:t>t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spc="-9" dirty="0">
                <a:latin typeface="Calibri"/>
                <a:cs typeface="Calibri"/>
              </a:rPr>
              <a:t>il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a</a:t>
            </a:r>
            <a:r>
              <a:rPr dirty="0">
                <a:latin typeface="Calibri"/>
                <a:cs typeface="Calibri"/>
              </a:rPr>
              <a:t>t 1,</a:t>
            </a:r>
            <a:r>
              <a:rPr spc="-9" dirty="0">
                <a:latin typeface="Calibri"/>
                <a:cs typeface="Calibri"/>
              </a:rPr>
              <a:t>0</a:t>
            </a:r>
            <a:r>
              <a:rPr dirty="0">
                <a:latin typeface="Calibri"/>
                <a:cs typeface="Calibri"/>
              </a:rPr>
              <a:t>00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9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nce 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eas</a:t>
            </a:r>
            <a:r>
              <a:rPr dirty="0">
                <a:latin typeface="Calibri"/>
                <a:cs typeface="Calibri"/>
              </a:rPr>
              <a:t>u</a:t>
            </a:r>
            <a:r>
              <a:rPr spc="4" dirty="0">
                <a:latin typeface="Calibri"/>
                <a:cs typeface="Calibri"/>
              </a:rPr>
              <a:t>r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nt.</a:t>
            </a:r>
            <a:endParaRPr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28903" y="1590927"/>
          <a:ext cx="7019652" cy="829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94"/>
                <a:gridCol w="1418245"/>
                <a:gridCol w="1187571"/>
                <a:gridCol w="1174042"/>
              </a:tblGrid>
              <a:tr h="432197"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</a:pP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</a:t>
                      </a:r>
                      <a:r>
                        <a:rPr sz="2200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22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09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397612">
                <a:tc>
                  <a:txBody>
                    <a:bodyPr/>
                    <a:lstStyle/>
                    <a:p>
                      <a:pPr marL="133794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10" dirty="0" smtClean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200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M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32.5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35.4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2200" spc="-10" dirty="0" smtClean="0">
                          <a:latin typeface="Calibri"/>
                          <a:cs typeface="Calibri"/>
                        </a:rPr>
                        <a:t>36.3</a:t>
                      </a:r>
                      <a:r>
                        <a:rPr sz="2200" spc="-10" dirty="0" smtClean="0">
                          <a:latin typeface="微軟正黑體 Light"/>
                          <a:cs typeface="微軟正黑體 Light"/>
                        </a:rPr>
                        <a:t>°</a:t>
                      </a:r>
                      <a:r>
                        <a:rPr sz="22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096">
                      <a:solidFill>
                        <a:srgbClr val="FFFFFF"/>
                      </a:solidFill>
                      <a:prstDash val="solid"/>
                    </a:lnT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6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紫外線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紅外線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透光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率測試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C:\Users\-\Desktop\照片20150529\DSC_0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9" y="1268760"/>
            <a:ext cx="3959860" cy="22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-\Desktop\照片20150529\DSC_00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3959860" cy="2228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1115616" y="35323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未放置測試片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20609" y="59492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玻璃隔熱測試片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95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節能減碳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7715200" cy="5184576"/>
          </a:xfrm>
        </p:spPr>
        <p:txBody>
          <a:bodyPr/>
          <a:lstStyle/>
          <a:p>
            <a:pPr eaLnBrk="1" hangingPunct="1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全球暖化效應造成世界各地之氣候產生極大改變，暖化效應主要是人類生活、工業製造所排放的二氧化碳、甲烷、碳氫化合物和氟氯碳化物不斷累積在大氣層中，造成臭氧層破洞，暖化了地球，也改變了既有穩定的降雨型態，使有些地區遭致連續乾旱或水患頻傳。為抑止減緩持續的暖化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「節能減碳」已是全球人類當下首要的行動。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&gt; Global warming created by many factors</a:t>
            </a:r>
          </a:p>
          <a:p>
            <a:pPr eaLnBrk="1" hangingPunct="1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&gt; Energy Saving is surely vital </a:t>
            </a:r>
            <a:endParaRPr lang="zh-TW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4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54" y="2336963"/>
            <a:ext cx="4496505" cy="35283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b="16700"/>
          <a:stretch/>
        </p:blipFill>
        <p:spPr>
          <a:xfrm>
            <a:off x="166285" y="1250728"/>
            <a:ext cx="3577174" cy="413263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56821" y="11663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玻璃隔熱測試箱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24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透明玻璃隔熱實質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80060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空間約需要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150kcal/h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600BTU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才能達到冷房效果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100㎡×150kcal/h =15000kcal × 4BTU=60000BTU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製冷負載≒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噸≒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12000 BTU 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1KW=861Kcal/h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15000kcal/h÷861kcal/h=17400W=17.4kW/h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如果空調機組正在運行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小時，則功耗將是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17.4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千瓦時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2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87354" y="548680"/>
            <a:ext cx="7786688" cy="521811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節能效益：</a:t>
            </a:r>
          </a:p>
          <a:p>
            <a:pPr>
              <a:defRPr/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=1kW/h</a:t>
            </a:r>
          </a:p>
          <a:p>
            <a:pPr>
              <a:defRPr/>
            </a:pP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空調開啟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小時，運行時間則總消耗電能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=17.4kw/h×10=174kw/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  <a:p>
            <a:pPr>
              <a:defRPr/>
            </a:pP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對於溫差（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ΔT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），比方說室內溫度降低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3~6℃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，節省電能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174kw x 0.2=34.8kw</a:t>
            </a:r>
          </a:p>
          <a:p>
            <a:pPr>
              <a:defRPr/>
            </a:pP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每月可節省約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34.8kw x 30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=1044kw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 12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12,528kw/h(</a:t>
            </a:r>
            <a:r>
              <a:rPr lang="zh-TW" altLang="en-US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年節省</a:t>
            </a:r>
            <a:r>
              <a:rPr lang="en-US" altLang="zh-TW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endParaRPr lang="en-US" altLang="zh-TW" sz="280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Or: </a:t>
            </a:r>
          </a:p>
          <a:p>
            <a:pPr>
              <a:defRPr/>
            </a:pPr>
            <a:r>
              <a:rPr lang="en-US" altLang="zh-TW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deg C temp lowered will be equivalent to 5 RT of air-conditioning</a:t>
            </a: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398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398"/>
            <a:ext cx="79248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建築物的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隔熱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408712" cy="409808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0728"/>
            <a:ext cx="8435280" cy="5400600"/>
          </a:xfrm>
        </p:spPr>
        <p:txBody>
          <a:bodyPr>
            <a:normAutofit/>
          </a:bodyPr>
          <a:lstStyle/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隔熱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將室內與室外溫度隔絕，使室外的輻射熱、熱氣、紅外線不會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經由屋頂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、牆壁、窗戶等傳導至室內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15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940966"/>
          </a:xfrm>
        </p:spPr>
        <p:txBody>
          <a:bodyPr>
            <a:normAutofit fontScale="90000"/>
          </a:bodyPr>
          <a:lstStyle/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太陽輻射經由玻璃建材的能量傳遞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示意圖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http://edm.itri.org.tw/enews/epaper/10308/img/e01_mcl_p0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7413"/>
            <a:ext cx="4931618" cy="557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4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32848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房屋使用玻璃之目的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8088"/>
            <a:ext cx="7620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透明玻璃：自然採光、觀景、裝飾。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zh-TW" altLang="en-US" dirty="0"/>
          </a:p>
        </p:txBody>
      </p:sp>
      <p:pic>
        <p:nvPicPr>
          <p:cNvPr id="1026" name="Picture 2" descr="「辦公樓玻璃採光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4" y="2058151"/>
            <a:ext cx="29125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房屋玻璃景觀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59" y="2197129"/>
            <a:ext cx="292163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archouse.net/thumbs/editor/swfupload542cd16a7980b?size=5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18" y="4149080"/>
            <a:ext cx="36760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8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IMT75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高透光節能膜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可以阻隔太陽光譜中大部分的紅外線及紫外線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阻隔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35%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近紅外線及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的遠紅外線，可以將室內溫度降低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阻隔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99%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紫外線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減低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太陽光對人體的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減低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室內家具家飾物品遭受照射老化，減緩地毯，窗簾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，牆紙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，梳化及其他家具的褪色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老化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使空調更有效率的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，有效節省能耗和電費高達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20~30%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94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68444"/>
              </p:ext>
            </p:extLst>
          </p:nvPr>
        </p:nvGraphicFramePr>
        <p:xfrm>
          <a:off x="56350" y="1772816"/>
          <a:ext cx="8388425" cy="3359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482"/>
                <a:gridCol w="2592288"/>
                <a:gridCol w="2792655"/>
              </a:tblGrid>
              <a:tr h="475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IMT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75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M70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透光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率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VLT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Visible light transmitted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75%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以上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70%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75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紫外線阻隔率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UVR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，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UV Reduction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99%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99%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1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紅外線阻隔率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IR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，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Infrared Rejection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紅外線阻隔率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紅外線阻隔率</a:t>
                      </a: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56718" y="354759"/>
            <a:ext cx="798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IMT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M70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之比較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68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28" y="1484784"/>
            <a:ext cx="7388434" cy="4770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9947" y="529681"/>
            <a:ext cx="5926309" cy="6760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ts val="2516"/>
              </a:lnSpc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584067"/>
            <a:ext cx="806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21F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設置溫度測量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（每處測試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分鐘）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07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55776" y="3326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太陽光源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7660" r="42221" b="63535"/>
          <a:stretch/>
        </p:blipFill>
        <p:spPr bwMode="auto">
          <a:xfrm>
            <a:off x="1403648" y="1447128"/>
            <a:ext cx="540060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86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400</TotalTime>
  <Words>811</Words>
  <Application>Microsoft Office PowerPoint</Application>
  <PresentationFormat>如螢幕大小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相鄰</vt:lpstr>
      <vt:lpstr>透明玻璃奈米高透光隔熱膜之效益</vt:lpstr>
      <vt:lpstr>節能減碳</vt:lpstr>
      <vt:lpstr>建築物的隔熱</vt:lpstr>
      <vt:lpstr>太陽輻射經由玻璃建材的能量傳遞示意圖</vt:lpstr>
      <vt:lpstr>房屋使用玻璃之目的</vt:lpstr>
      <vt:lpstr>IMT75高透光節能膜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玻璃與泡沫板距離700mm的溫度</vt:lpstr>
      <vt:lpstr>紫外線.紅外線.透光率測試儀器</vt:lpstr>
      <vt:lpstr>PowerPoint 簡報</vt:lpstr>
      <vt:lpstr>透明玻璃隔熱實質效益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透明玻璃奈米隔熱塗料之效益</dc:title>
  <dc:creator>Radical</dc:creator>
  <cp:lastModifiedBy>Fdavid</cp:lastModifiedBy>
  <cp:revision>44</cp:revision>
  <dcterms:created xsi:type="dcterms:W3CDTF">2015-04-29T07:09:26Z</dcterms:created>
  <dcterms:modified xsi:type="dcterms:W3CDTF">2015-08-18T12:27:15Z</dcterms:modified>
</cp:coreProperties>
</file>